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0" r:id="rId4"/>
    <p:sldId id="262" r:id="rId5"/>
    <p:sldId id="267" r:id="rId6"/>
    <p:sldId id="264" r:id="rId7"/>
    <p:sldId id="269" r:id="rId8"/>
    <p:sldId id="266" r:id="rId9"/>
    <p:sldId id="297" r:id="rId10"/>
    <p:sldId id="302" r:id="rId11"/>
    <p:sldId id="272" r:id="rId12"/>
    <p:sldId id="288" r:id="rId13"/>
    <p:sldId id="277" r:id="rId14"/>
    <p:sldId id="275" r:id="rId15"/>
    <p:sldId id="296" r:id="rId16"/>
    <p:sldId id="295" r:id="rId17"/>
    <p:sldId id="279" r:id="rId18"/>
    <p:sldId id="301" r:id="rId19"/>
    <p:sldId id="300" r:id="rId20"/>
    <p:sldId id="299" r:id="rId21"/>
    <p:sldId id="303" r:id="rId22"/>
    <p:sldId id="304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82AF634E-A97E-4584-AB46-83E75C2D1A9C}">
          <p14:sldIdLst>
            <p14:sldId id="256"/>
            <p14:sldId id="257"/>
            <p14:sldId id="260"/>
            <p14:sldId id="262"/>
            <p14:sldId id="267"/>
            <p14:sldId id="264"/>
            <p14:sldId id="269"/>
            <p14:sldId id="266"/>
            <p14:sldId id="297"/>
            <p14:sldId id="302"/>
            <p14:sldId id="272"/>
            <p14:sldId id="288"/>
            <p14:sldId id="277"/>
            <p14:sldId id="275"/>
            <p14:sldId id="296"/>
            <p14:sldId id="295"/>
            <p14:sldId id="279"/>
            <p14:sldId id="301"/>
            <p14:sldId id="300"/>
            <p14:sldId id="299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060A6-D001-46B6-B405-2EF3726BF0E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24608E-5F14-4A1E-BBDD-252EDD99FDD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0805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24608E-5F14-4A1E-BBDD-252EDD99FDD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6090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24608E-5F14-4A1E-BBDD-252EDD99FDD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4167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24608E-5F14-4A1E-BBDD-252EDD99FDD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5208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24608E-5F14-4A1E-BBDD-252EDD99FDD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409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24608E-5F14-4A1E-BBDD-252EDD99FDD7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746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0D8233-9652-4406-821E-E7519D9568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2C26E1D-8289-4BBB-AB3E-610A67913E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D627F2-90F3-4514-B7C5-90EDC93A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7447E8-5377-4E06-86E7-9C4044602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A1A0AC-4F0A-42C8-AB4E-4A00D245E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666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BFEB3F-149A-417E-8775-804F7B9D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90F716-063F-4B41-A5FD-86B16ADBE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191AE7-3BD8-41FA-AF5F-05D3C2831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BF1F52-4009-45D2-A6CC-4EB658CCB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5EC7F4-4E4F-4436-8578-C95137D17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7722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6FF5D1C-A250-44AE-944B-8472E25D30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C53273-EF2D-435C-9DFA-54329CB42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F10899-4E7C-4C8C-9146-DA8B32CD1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888458-C2BC-4E58-90A8-A99054FAE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BD8B1F6-B2D0-4B6B-A51C-7046D031F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4886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3DE139-2FA5-42ED-A374-2054D1A64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7FE87F-073E-454F-BB52-F007713FA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CE1E32-3658-40F3-97D4-0C6C9EB67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CB9191-DC20-4F4E-921E-0A5597097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F7C1C4-25DA-43ED-AE72-E291F43A5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211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7ADDF4-0CF8-4348-ADBD-EB9CF0CE2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2D39AB-80BB-4EED-AC66-F6B1480BE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8F0961-5798-4A02-A3F0-F24A0344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666392-D7A9-41CA-8EA3-D6506AD09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51C286-F36A-4FEF-A4A3-EC90EC8BD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4221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0EA01-B138-40C1-B6B6-02451F3C5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61F978-FD4A-44B4-902F-E1463721A3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17F49BC-E2C4-473D-B443-E67935E5E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627141B-A860-494D-98AF-5DB3EB6FC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BE0AFE-2853-49B1-BC1E-EF2A90A61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D8C9EE4-9658-4A21-89F6-AD2F7159F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3347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DBC6E4-D15B-4F1A-AC9C-A740C3C77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4A2EC02-8B64-4291-B3C3-507C6D8AC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55ACB16-1BDD-4FC6-BBE5-C3C0BE234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8E65AFD-7B90-4029-B7F5-71751BDC6E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769C3E8-A5FE-4F21-A50E-C60A6E6C6B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76EE231-09F7-4211-B776-C0F40BB26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34B335A-9E42-4FD6-A6F2-DF8E7726B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76914B0-7E6E-4DC1-8844-ADA6DC60D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6091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61AEC0-A93D-4865-B2A7-18067A194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87C2C07-9C21-4A1C-9869-F1DBC9C0B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9B43A3C-658B-418C-AF8D-63B5F420E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FD3D2EB-BDE8-4501-AFEE-132893743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459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016E991-2DEF-4748-B4AF-A80F813E2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67C5B64-829D-4A35-829D-DA47BA97E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AE863B8-6817-4426-8CEE-9FE22951F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9245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ACEA0-EBFF-4CE7-AC46-0BAAEC9C5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4F2ACF-44B2-4D69-AE5A-7523C3929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E917049-B122-49EC-9BEA-4BF9D19AC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991286-7C21-4D27-A165-375CECD4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65A7C0B-0ADE-4801-9143-FBAC11107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1AF1C4-C0A4-4A50-B9D1-B32D80EF4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7450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77C154-EF31-45D7-ABBB-BB1EC0DED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1600B86-F2FA-4FBB-9DF0-8059D0C4D2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624541-53F6-4E5E-A61C-3831462AF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E80CFAC-9DD4-428D-AEF4-B2532B92E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0B85813-DB79-466E-A4CD-9ADAFC46A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101881-5989-4EA2-91B0-4606749C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106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9D6CA6-AF4F-468D-A469-9D184C0E8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B04EBB8-A69D-4B66-9799-56D9F2A3D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E755A0-1A04-44A3-B5D4-A312298F3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96923-6EC0-4C8E-8D72-7C28A9567DF1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E19630-6854-4A6E-8615-C547EC42A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2DF3C9-6E50-42A6-866B-96CB905BC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85152-FEB3-45A9-8A27-E0F6A44C3F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0844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evelopers.yclients.com/ru/#section/Koncepty-YCLIENTS-API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89E2B1-330E-46C2-8A6B-8F4C81B0CA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768" y="462967"/>
            <a:ext cx="10992464" cy="1453689"/>
          </a:xfrm>
        </p:spPr>
        <p:txBody>
          <a:bodyPr>
            <a:no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визуализации ключевых показателей бизнеса в сфере услуг на основе интеграции CRM-системы YCLIENTS и сервиса бизнес-аналитики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Power BI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4ACB25D-C278-4E1A-B71B-EB0C20CA7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272" y="2330245"/>
            <a:ext cx="10968423" cy="431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4998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BD3DFC5-D2EA-4D87-A4B0-19DAD144333C}"/>
              </a:ext>
            </a:extLst>
          </p:cNvPr>
          <p:cNvSpPr txBox="1">
            <a:spLocks/>
          </p:cNvSpPr>
          <p:nvPr/>
        </p:nvSpPr>
        <p:spPr>
          <a:xfrm>
            <a:off x="747252" y="0"/>
            <a:ext cx="9144000" cy="647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Архитектура интеграции данных для построения </a:t>
            </a:r>
            <a:r>
              <a:rPr lang="ru-RU" sz="28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дашбордов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75A3B1-5096-4028-8DA3-2B1E6EB19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2689"/>
            <a:ext cx="12192000" cy="491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534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 fontScale="90000"/>
          </a:bodyPr>
          <a:lstStyle/>
          <a:p>
            <a:pPr algn="l"/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Интеграция (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REST-API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) для извлечения данных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Yclients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CAFAD5-89A8-48DE-B7E5-AFDD3C996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42" y="783511"/>
            <a:ext cx="6965284" cy="27739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691499A-64E7-48A4-958F-24774F7AA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8449" y="3743466"/>
            <a:ext cx="6012701" cy="26748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4573F6-13E8-4299-BF2D-C849C0AEF7A6}"/>
              </a:ext>
            </a:extLst>
          </p:cNvPr>
          <p:cNvSpPr txBox="1"/>
          <p:nvPr/>
        </p:nvSpPr>
        <p:spPr>
          <a:xfrm>
            <a:off x="316952" y="4619227"/>
            <a:ext cx="460149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Ссылка на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API:</a:t>
            </a: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https://developers.yclients.com/ru/#section/Koncepty-YCLIENTS-API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4748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DBFD3DE-F100-4C6E-A835-E0D0865DB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98" y="736238"/>
            <a:ext cx="6553482" cy="397565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DDF39B4-F2C6-47A6-B272-6E00564296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8"/>
          <a:stretch/>
        </p:blipFill>
        <p:spPr>
          <a:xfrm>
            <a:off x="4994716" y="2554357"/>
            <a:ext cx="7111186" cy="407643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6F565DC-5B0C-48A8-B962-BCF99F70E02C}"/>
              </a:ext>
            </a:extLst>
          </p:cNvPr>
          <p:cNvSpPr txBox="1">
            <a:spLocks/>
          </p:cNvSpPr>
          <p:nvPr/>
        </p:nvSpPr>
        <p:spPr>
          <a:xfrm>
            <a:off x="747252" y="0"/>
            <a:ext cx="9144000" cy="647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SQL-запрос для создания витрины данных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557266-8B9B-4294-952F-4FFA7D9D5F80}"/>
              </a:ext>
            </a:extLst>
          </p:cNvPr>
          <p:cNvSpPr txBox="1"/>
          <p:nvPr/>
        </p:nvSpPr>
        <p:spPr>
          <a:xfrm>
            <a:off x="7079226" y="884903"/>
            <a:ext cx="4414684" cy="86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Витрина данных </a:t>
            </a: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это</a:t>
            </a:r>
            <a:r>
              <a:rPr lang="ru-RU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подмножество (срез) всего хранилища данных, представляющее собой массив узконаправленной информации.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598372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6BE52B43-08E5-487D-B8B5-BA50B7B881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620" b="9866"/>
          <a:stretch/>
        </p:blipFill>
        <p:spPr>
          <a:xfrm>
            <a:off x="747252" y="1005348"/>
            <a:ext cx="10950375" cy="4847303"/>
          </a:xfr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C3506ED-B368-42B0-AD99-F665B5A4E834}"/>
              </a:ext>
            </a:extLst>
          </p:cNvPr>
          <p:cNvSpPr txBox="1">
            <a:spLocks/>
          </p:cNvSpPr>
          <p:nvPr/>
        </p:nvSpPr>
        <p:spPr>
          <a:xfrm>
            <a:off x="747252" y="0"/>
            <a:ext cx="9144000" cy="647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Таблица – витрина данных</a:t>
            </a:r>
          </a:p>
        </p:txBody>
      </p:sp>
    </p:spTree>
    <p:extLst>
      <p:ext uri="{BB962C8B-B14F-4D97-AF65-F5344CB8AC3E}">
        <p14:creationId xmlns:p14="http://schemas.microsoft.com/office/powerpoint/2010/main" val="3464835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Разработанный </a:t>
            </a:r>
            <a:r>
              <a:rPr lang="ru-RU" sz="28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в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Power BI 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08D968-7274-42A4-958F-4CFFF3DA3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588" y="695202"/>
            <a:ext cx="10188823" cy="572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841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Разработанный </a:t>
            </a:r>
            <a:r>
              <a:rPr lang="ru-RU" sz="28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в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Power BI 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32CDF36-1933-4C7F-825A-CF58F8C0E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202" y="740926"/>
            <a:ext cx="10112616" cy="567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01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Разработанный </a:t>
            </a:r>
            <a:r>
              <a:rPr lang="ru-RU" sz="28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в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Superset 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3E545FC-C4F0-4EAA-B575-B35FCA6A7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6" y="1079095"/>
            <a:ext cx="11556707" cy="469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754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Разработанный </a:t>
            </a:r>
            <a:r>
              <a:rPr lang="ru-RU" sz="28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в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Superset 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58C972-F42F-4435-8508-D0954CB6A3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13"/>
          <a:stretch/>
        </p:blipFill>
        <p:spPr>
          <a:xfrm>
            <a:off x="553279" y="1035068"/>
            <a:ext cx="11310893" cy="476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249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350" y="272781"/>
            <a:ext cx="11213127" cy="647443"/>
          </a:xfrm>
        </p:spPr>
        <p:txBody>
          <a:bodyPr>
            <a:normAutofit fontScale="90000"/>
          </a:bodyPr>
          <a:lstStyle/>
          <a:p>
            <a:pPr algn="l"/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Инсайт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Возможности встроенной (ограниченной) аналитики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YCLIENTS 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в сравнении с </a:t>
            </a:r>
            <a:r>
              <a:rPr lang="ru-RU" sz="28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дашбордом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(расширенная аналитика)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A094BC-30AA-4F7A-98DD-31298F7676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71" t="30099" r="947"/>
          <a:stretch/>
        </p:blipFill>
        <p:spPr>
          <a:xfrm>
            <a:off x="2308899" y="1021743"/>
            <a:ext cx="7148052" cy="240725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B829FB-46F5-44FB-B2D5-AE5BD46E7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82692"/>
            <a:ext cx="6721901" cy="2733621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A48A3E-4D5A-4922-974B-65EEACFA7A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13"/>
          <a:stretch/>
        </p:blipFill>
        <p:spPr>
          <a:xfrm>
            <a:off x="5709046" y="3803301"/>
            <a:ext cx="6482954" cy="2733621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959086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500" dirty="0">
                <a:latin typeface="Arial" panose="020B0604020202020204" pitchFamily="34" charset="0"/>
                <a:cs typeface="Arial" panose="020B0604020202020204" pitchFamily="34" charset="0"/>
              </a:rPr>
              <a:t>Инсайт 2 Расчет общей выручки компании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46AC65-F4E5-4517-B916-B9F3D57CF5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924"/>
          <a:stretch/>
        </p:blipFill>
        <p:spPr>
          <a:xfrm>
            <a:off x="0" y="938765"/>
            <a:ext cx="7216876" cy="1456536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D370002-4AEB-49E8-958C-866F9A6D3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5407" y="2453799"/>
            <a:ext cx="8336593" cy="1456535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1C4D83-E52C-40E1-9DCC-2048A8650E44}"/>
              </a:ext>
            </a:extLst>
          </p:cNvPr>
          <p:cNvSpPr txBox="1"/>
          <p:nvPr/>
        </p:nvSpPr>
        <p:spPr>
          <a:xfrm>
            <a:off x="7549467" y="1961556"/>
            <a:ext cx="4264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records_transactions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факт оплаты услуги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B4B8F8-4B6E-4D7B-95AD-AF58A34018C8}"/>
              </a:ext>
            </a:extLst>
          </p:cNvPr>
          <p:cNvSpPr txBox="1"/>
          <p:nvPr/>
        </p:nvSpPr>
        <p:spPr>
          <a:xfrm>
            <a:off x="388954" y="366391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CRM-системы YCLIENTS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025C022-FF50-40F9-ADE5-0158D23BE8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774" t="31804" r="30403" b="52043"/>
          <a:stretch/>
        </p:blipFill>
        <p:spPr>
          <a:xfrm>
            <a:off x="236554" y="4161654"/>
            <a:ext cx="7049729" cy="835742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4973033-D6EA-4713-BB97-FFF1CFCE33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7508" y="5479242"/>
            <a:ext cx="5959356" cy="754445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1EAED6C-5D9A-46F2-9749-883600C029CE}"/>
              </a:ext>
            </a:extLst>
          </p:cNvPr>
          <p:cNvSpPr txBox="1"/>
          <p:nvPr/>
        </p:nvSpPr>
        <p:spPr>
          <a:xfrm>
            <a:off x="388954" y="5593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records_service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ожидаемый доход от продаж услуг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0B60A2-9206-40A8-96AC-75770F80076E}"/>
              </a:ext>
            </a:extLst>
          </p:cNvPr>
          <p:cNvSpPr txBox="1"/>
          <p:nvPr/>
        </p:nvSpPr>
        <p:spPr>
          <a:xfrm>
            <a:off x="6096000" y="510991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385012-BA17-4ADD-99C9-D66F7F9157EB}"/>
              </a:ext>
            </a:extLst>
          </p:cNvPr>
          <p:cNvSpPr txBox="1"/>
          <p:nvPr/>
        </p:nvSpPr>
        <p:spPr>
          <a:xfrm>
            <a:off x="6122957" y="6346201"/>
            <a:ext cx="5608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Доход</a:t>
            </a:r>
            <a:r>
              <a:rPr lang="en-US" dirty="0"/>
              <a:t> </a:t>
            </a:r>
            <a:r>
              <a:rPr lang="en-US" dirty="0" err="1"/>
              <a:t>по</a:t>
            </a:r>
            <a:r>
              <a:rPr lang="en-US" dirty="0"/>
              <a:t> </a:t>
            </a:r>
            <a:r>
              <a:rPr lang="en-US" dirty="0" err="1"/>
              <a:t>услугам</a:t>
            </a:r>
            <a:r>
              <a:rPr lang="en-US" dirty="0"/>
              <a:t> = SUM (</a:t>
            </a:r>
            <a:r>
              <a:rPr lang="en-US" dirty="0" err="1"/>
              <a:t>records_transactions</a:t>
            </a:r>
            <a:r>
              <a:rPr lang="en-US" dirty="0"/>
              <a:t>[amount])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8348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solidFill>
                  <a:srgbClr val="000000"/>
                </a:solidFill>
                <a:highlight>
                  <a:schemeClr val="lt1"/>
                </a:highlight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Цель и задачи проекта 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ADD0C0-1ACD-4ECD-BD23-B38848515131}"/>
              </a:ext>
            </a:extLst>
          </p:cNvPr>
          <p:cNvSpPr txBox="1"/>
          <p:nvPr/>
        </p:nvSpPr>
        <p:spPr>
          <a:xfrm>
            <a:off x="226142" y="1001404"/>
            <a:ext cx="411971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</a:t>
            </a:r>
          </a:p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Обеспечение бизнеса гибким и мощным инструментом для мониторинга, анализа и управления ключевыми показателями производительности, за счет интеграции систем учета данных (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CRM-системы YCLIENTS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и BI-системы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33CEDF-E651-4165-8CF6-59FEAAF05619}"/>
              </a:ext>
            </a:extLst>
          </p:cNvPr>
          <p:cNvSpPr txBox="1"/>
          <p:nvPr/>
        </p:nvSpPr>
        <p:spPr>
          <a:xfrm>
            <a:off x="4886632" y="997667"/>
            <a:ext cx="7079226" cy="38177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Изучение API и документации CRM-системы YCLIENTS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интеграции данных на основе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Тестирование интеграции для обеспечения правильного сбора данных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нализ требований бизнеса и выявление ключевых метрик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дашборда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Power BI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Superset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Тестирование созданного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дашборда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реальном времени на примере сети фотостудии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2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0300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500" dirty="0">
                <a:latin typeface="Arial" panose="020B0604020202020204" pitchFamily="34" charset="0"/>
                <a:cs typeface="Arial" panose="020B0604020202020204" pitchFamily="34" charset="0"/>
              </a:rPr>
              <a:t>Инсайт 3 Расчет средней заполняемости филиалов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EBF9E1-2359-42E6-ACE7-DE24FFA07A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645" t="50000" r="967" b="32659"/>
          <a:stretch/>
        </p:blipFill>
        <p:spPr>
          <a:xfrm>
            <a:off x="599767" y="1760769"/>
            <a:ext cx="5281510" cy="136914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DFE290-B3C5-42CC-83F5-45D74AC1F35F}"/>
              </a:ext>
            </a:extLst>
          </p:cNvPr>
          <p:cNvSpPr txBox="1"/>
          <p:nvPr/>
        </p:nvSpPr>
        <p:spPr>
          <a:xfrm>
            <a:off x="1396180" y="4399936"/>
            <a:ext cx="100977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Средняя заполненность = </a:t>
            </a:r>
            <a:r>
              <a:rPr lang="en-US" dirty="0"/>
              <a:t>DIVIDE(</a:t>
            </a:r>
          </a:p>
          <a:p>
            <a:r>
              <a:rPr lang="en-US" dirty="0"/>
              <a:t>    CALCULATE(SUM(records[</a:t>
            </a:r>
            <a:r>
              <a:rPr lang="en-US" dirty="0" err="1"/>
              <a:t>seance_length</a:t>
            </a:r>
            <a:r>
              <a:rPr lang="en-US" dirty="0"/>
              <a:t>]), records[</a:t>
            </a:r>
            <a:r>
              <a:rPr lang="en-US" dirty="0" err="1"/>
              <a:t>visit_attendance</a:t>
            </a:r>
            <a:r>
              <a:rPr lang="en-US" dirty="0"/>
              <a:t>] = 1, records[deleted] = FALSE),</a:t>
            </a:r>
          </a:p>
          <a:p>
            <a:r>
              <a:rPr lang="en-US" dirty="0"/>
              <a:t>    CALCULATE(DISTINCTCOUNT(</a:t>
            </a:r>
            <a:r>
              <a:rPr lang="en-US" dirty="0" err="1"/>
              <a:t>staff_schedule</a:t>
            </a:r>
            <a:r>
              <a:rPr lang="en-US" dirty="0"/>
              <a:t>[date]), </a:t>
            </a:r>
            <a:r>
              <a:rPr lang="en-US" dirty="0" err="1"/>
              <a:t>staff_schedule</a:t>
            </a:r>
            <a:r>
              <a:rPr lang="en-US" dirty="0"/>
              <a:t>[</a:t>
            </a:r>
            <a:r>
              <a:rPr lang="en-US" dirty="0" err="1"/>
              <a:t>is_working</a:t>
            </a:r>
            <a:r>
              <a:rPr lang="en-US" dirty="0"/>
              <a:t>] = TRUE) * 36000 * count(companies[title])</a:t>
            </a:r>
          </a:p>
          <a:p>
            <a:r>
              <a:rPr lang="en-US" dirty="0"/>
              <a:t>    )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613E40-4C49-4A5B-A1C9-6D605E8F5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4800" y="3238097"/>
            <a:ext cx="2749302" cy="1161839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950906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500" dirty="0">
                <a:latin typeface="Arial" panose="020B0604020202020204" pitchFamily="34" charset="0"/>
                <a:cs typeface="Arial" panose="020B0604020202020204" pitchFamily="34" charset="0"/>
              </a:rPr>
              <a:t>Перспективы развития проекта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DFE290-B3C5-42CC-83F5-45D74AC1F35F}"/>
              </a:ext>
            </a:extLst>
          </p:cNvPr>
          <p:cNvSpPr txBox="1"/>
          <p:nvPr/>
        </p:nvSpPr>
        <p:spPr>
          <a:xfrm>
            <a:off x="2353370" y="933542"/>
            <a:ext cx="70595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Увеличение количества источников данных 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CRM-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системы, рекламные площадки, 1С,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МойСклад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т.д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342900" indent="-342900" algn="just"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Адаптация под дополнительны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BI-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Fine BI, Modus BI,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Visiology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Yandex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DataLens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Looker Studio,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Tableu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т.д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интерфейса системы интеграции данных для разработки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дашбордов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генеративного искусственного интеллекта для управления BI-системы с помощью голоса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CD8ED12-0A5F-40FC-9EEC-F932FA2AF5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" t="4202" r="1928"/>
          <a:stretch/>
        </p:blipFill>
        <p:spPr>
          <a:xfrm>
            <a:off x="1564666" y="3527965"/>
            <a:ext cx="8853280" cy="307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008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89E2B1-330E-46C2-8A6B-8F4C81B0CA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768" y="472111"/>
            <a:ext cx="10992464" cy="1453689"/>
          </a:xfrm>
        </p:spPr>
        <p:txBody>
          <a:bodyPr>
            <a:no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визуализации ключевых показателей бизнеса в сфере услуг на основе интеграции CRM-системы YCLIENTS и сервиса бизнес-аналитики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Power BI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4ACB25D-C278-4E1A-B71B-EB0C20CA7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272" y="2330245"/>
            <a:ext cx="10968423" cy="431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4861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42256C-4C43-4C92-BDD2-32B2F77E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484" y="1577615"/>
            <a:ext cx="7336040" cy="370276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0678" y="318052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rgbClr val="000000"/>
                </a:solidFill>
                <a:highlight>
                  <a:schemeClr val="lt1"/>
                </a:highlight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CRM-</a:t>
            </a:r>
            <a:r>
              <a:rPr lang="ru-RU" sz="2800" dirty="0">
                <a:solidFill>
                  <a:srgbClr val="000000"/>
                </a:solidFill>
                <a:highlight>
                  <a:schemeClr val="lt1"/>
                </a:highlight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система </a:t>
            </a:r>
            <a:r>
              <a:rPr lang="en-US" sz="2800" dirty="0" err="1">
                <a:solidFill>
                  <a:srgbClr val="000000"/>
                </a:solidFill>
                <a:highlight>
                  <a:schemeClr val="lt1"/>
                </a:highlight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Yclients</a:t>
            </a:r>
            <a:r>
              <a:rPr lang="en-US" sz="2800" dirty="0">
                <a:solidFill>
                  <a:srgbClr val="000000"/>
                </a:solidFill>
                <a:highlight>
                  <a:schemeClr val="lt1"/>
                </a:highlight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 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C6A8D00-727F-4E05-9119-25FBB2A655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0" t="8454" r="7541" b="7400"/>
          <a:stretch/>
        </p:blipFill>
        <p:spPr bwMode="auto">
          <a:xfrm>
            <a:off x="362618" y="133464"/>
            <a:ext cx="1225719" cy="122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8539FC-2399-41FF-B601-7E7BE7DA00AD}"/>
              </a:ext>
            </a:extLst>
          </p:cNvPr>
          <p:cNvSpPr txBox="1"/>
          <p:nvPr/>
        </p:nvSpPr>
        <p:spPr>
          <a:xfrm>
            <a:off x="362618" y="1668869"/>
            <a:ext cx="405206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Особенность:</a:t>
            </a:r>
          </a:p>
          <a:p>
            <a:pPr indent="-342900" algn="just">
              <a:buFont typeface="Arial" panose="020B0604020202020204" pitchFamily="34" charset="0"/>
              <a:buChar char="•"/>
            </a:pPr>
            <a:endParaRPr lang="ru-RU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-342900" algn="just"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спользуется для онлайн-бронирования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учета записей клиентов на услуги </a:t>
            </a:r>
          </a:p>
        </p:txBody>
      </p:sp>
    </p:spTree>
    <p:extLst>
      <p:ext uri="{BB962C8B-B14F-4D97-AF65-F5344CB8AC3E}">
        <p14:creationId xmlns:p14="http://schemas.microsoft.com/office/powerpoint/2010/main" val="915464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Фотостудия «</a:t>
            </a:r>
            <a:r>
              <a:rPr lang="ru-RU" sz="2800" dirty="0" err="1">
                <a:latin typeface="Arial" panose="020B0604020202020204" pitchFamily="34" charset="0"/>
                <a:cs typeface="Arial" panose="020B0604020202020204" pitchFamily="34" charset="0"/>
              </a:rPr>
              <a:t>Фотолайк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ADD0C0-1ACD-4ECD-BD23-B38848515131}"/>
              </a:ext>
            </a:extLst>
          </p:cNvPr>
          <p:cNvSpPr txBox="1"/>
          <p:nvPr/>
        </p:nvSpPr>
        <p:spPr>
          <a:xfrm>
            <a:off x="78658" y="910765"/>
            <a:ext cx="11946194" cy="1263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Всего 5 филиалов: 4 филиала в городе Красноярск, филиал в городе Абакан  и планируется </a:t>
            </a:r>
            <a:r>
              <a:rPr lang="ru-RU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расширение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20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Более 35 видов услуг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1FE67B-2B0D-4569-A9C8-1CEFE5F4B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086" y="1929153"/>
            <a:ext cx="9151338" cy="438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116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Текущий учёт данных компании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8EF314E-D81A-45F9-BC75-F5C9AE81E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805" y="3796851"/>
            <a:ext cx="7599230" cy="2823663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AA4B5DF-6980-43D2-ABA9-45B96294F6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64" y="742134"/>
            <a:ext cx="6351765" cy="2902202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0070C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C303429-E199-4BA1-8C8E-D35CE2CE8C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340" y="721915"/>
            <a:ext cx="6961724" cy="2823663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0070C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E9807A-19B3-4013-852D-8F171F14044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012"/>
          <a:stretch/>
        </p:blipFill>
        <p:spPr>
          <a:xfrm>
            <a:off x="34964" y="3739028"/>
            <a:ext cx="7372452" cy="2902202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0070C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21E8831-C0A4-4175-B92A-911627B9E1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3040" y="2038796"/>
            <a:ext cx="3881221" cy="2780407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0070C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7920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Возникшие проблемы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ECA18E-309E-4FCD-9100-E367863E2EB8}"/>
              </a:ext>
            </a:extLst>
          </p:cNvPr>
          <p:cNvSpPr txBox="1"/>
          <p:nvPr/>
        </p:nvSpPr>
        <p:spPr>
          <a:xfrm>
            <a:off x="380344" y="962076"/>
            <a:ext cx="57156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Дублирование данных: 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Различные источники данных могут содержать дублирующую информацию, что затрудняет обнаружение и устранение ошибок в данных.</a:t>
            </a:r>
          </a:p>
          <a:p>
            <a:pPr algn="just"/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Потеря данных: 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Если данные разбросаны по разным источникам, существует риск их потери или неправильной интерпретации. </a:t>
            </a:r>
          </a:p>
          <a:p>
            <a:pPr algn="just"/>
            <a:endParaRPr lang="ru-RU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 консолидации: 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Объединение данных из различных источников может оказаться трудоемким процессом, требующим дополнительных усилий для сопоставления и структуризации информации.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ru-RU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Несвоевременная осведомленность о происходящем в филиалах</a:t>
            </a: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411DF3CF-B840-49F9-88BE-51CEEFB36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3" r="13618"/>
          <a:stretch/>
        </p:blipFill>
        <p:spPr bwMode="auto">
          <a:xfrm>
            <a:off x="6803922" y="89328"/>
            <a:ext cx="4503175" cy="6597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40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A4F5CAF-E443-4404-886F-5DEB6C3E54CA}"/>
              </a:ext>
            </a:extLst>
          </p:cNvPr>
          <p:cNvSpPr txBox="1"/>
          <p:nvPr/>
        </p:nvSpPr>
        <p:spPr>
          <a:xfrm>
            <a:off x="580102" y="3775102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YCLIENTS и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</a:t>
            </a:r>
            <a:r>
              <a:rPr lang="ru-RU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-систем (</a:t>
            </a:r>
            <a:r>
              <a:rPr lang="ru-RU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дашбордов</a:t>
            </a:r>
            <a:r>
              <a:rPr lang="ru-RU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позволяет получать ценные данные для эффективного управления бизнесом. На основе ключевых показателей продаж, рейтинга филиалов и сотрудников и других данных, представленных в понятной визуализации, вы сможете быстро принимать верные решения для развития своей компании.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50238B4-9AA6-427E-B059-365D16EB4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3761" y="2683451"/>
            <a:ext cx="5430188" cy="4442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2E1C1180-95DF-42E2-A569-75AC98B00809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3800" b="1">
                <a:solidFill>
                  <a:schemeClr val="accent6">
                    <a:lumMod val="50000"/>
                  </a:schemeClr>
                </a:solidFill>
              </a:rPr>
              <a:t>РЕШЕНИЕ</a:t>
            </a:r>
          </a:p>
          <a:p>
            <a:r>
              <a:rPr lang="ru-RU" sz="7200" b="1" i="1">
                <a:solidFill>
                  <a:schemeClr val="bg2">
                    <a:lumMod val="50000"/>
                  </a:schemeClr>
                </a:solidFill>
              </a:rPr>
              <a:t>ИНТЕГРАЦИЯ</a:t>
            </a:r>
            <a:endParaRPr lang="ru-RU" sz="7200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7351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52" y="0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BI-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система и </a:t>
            </a:r>
            <a:r>
              <a:rPr lang="ru-RU" sz="28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655467-7F01-4CAE-92DD-000AF3FEB1FB}"/>
              </a:ext>
            </a:extLst>
          </p:cNvPr>
          <p:cNvSpPr txBox="1"/>
          <p:nvPr/>
        </p:nvSpPr>
        <p:spPr>
          <a:xfrm>
            <a:off x="121321" y="1226899"/>
            <a:ext cx="495545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b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Business Intelligence </a:t>
            </a:r>
            <a:r>
              <a:rPr lang="ru-RU" sz="20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 это набор стратегий и технологий используемые компаниями для анализа своей деятельности, выявление слабых и сильных мест, а также для предсказания ключевых бизнес показателей и перспективных направлений развития бизнеса.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ru-RU" sz="2000" dirty="0"/>
          </a:p>
          <a:p>
            <a:pPr algn="just"/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ru-RU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Дашборд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это инструмент визуализации, предназначенный для отображения ключевых показателей и метрик бизнеса.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20AA1E5-A6D4-47F6-85B8-A9608F057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491" y="1059751"/>
            <a:ext cx="6751427" cy="440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36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97EA3-BFEE-4AD0-867D-3035984E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618" y="136834"/>
            <a:ext cx="9144000" cy="647443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rgbClr val="000000"/>
                </a:solidFill>
                <a:highlight>
                  <a:schemeClr val="lt1"/>
                </a:highlight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BI</a:t>
            </a:r>
            <a:r>
              <a:rPr lang="ru-RU" sz="2800" dirty="0">
                <a:solidFill>
                  <a:srgbClr val="000000"/>
                </a:solidFill>
                <a:highlight>
                  <a:schemeClr val="lt1"/>
                </a:highlight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 - системы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8539FC-2399-41FF-B601-7E7BE7DA00AD}"/>
              </a:ext>
            </a:extLst>
          </p:cNvPr>
          <p:cNvSpPr txBox="1"/>
          <p:nvPr/>
        </p:nvSpPr>
        <p:spPr>
          <a:xfrm>
            <a:off x="362618" y="1322795"/>
            <a:ext cx="54209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b="1" i="0" dirty="0">
                <a:solidFill>
                  <a:srgbClr val="2F2F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Microsoft Power BI </a:t>
            </a:r>
            <a:r>
              <a:rPr lang="ru-RU" sz="2000" i="0" dirty="0">
                <a:solidFill>
                  <a:srgbClr val="2F2F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коммерческая </a:t>
            </a:r>
            <a:r>
              <a:rPr lang="en-US" sz="2000" dirty="0">
                <a:solidFill>
                  <a:srgbClr val="2F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BI-</a:t>
            </a:r>
            <a:r>
              <a:rPr lang="ru-RU" sz="2000" i="0" dirty="0">
                <a:solidFill>
                  <a:srgbClr val="2F2F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(десктопное и </a:t>
            </a:r>
            <a:r>
              <a:rPr lang="ru-RU" sz="2000" i="0" dirty="0">
                <a:solidFill>
                  <a:srgbClr val="15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облачная</a:t>
            </a:r>
            <a:r>
              <a:rPr lang="ru-RU" sz="2000" i="0" dirty="0">
                <a:solidFill>
                  <a:srgbClr val="2F2F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версия)</a:t>
            </a:r>
            <a:endParaRPr lang="en-US" sz="2000" i="0" dirty="0">
              <a:solidFill>
                <a:srgbClr val="2F2F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9BEE0C-95FA-4E1B-98CC-B1BCC6A05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617" y="2307303"/>
            <a:ext cx="5420933" cy="3227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C3FDD4-0AC1-4050-A675-7A8EC41932FD}"/>
              </a:ext>
            </a:extLst>
          </p:cNvPr>
          <p:cNvSpPr txBox="1"/>
          <p:nvPr/>
        </p:nvSpPr>
        <p:spPr>
          <a:xfrm>
            <a:off x="6762830" y="1322795"/>
            <a:ext cx="51931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b="1" i="0" dirty="0">
                <a:solidFill>
                  <a:srgbClr val="15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Apache </a:t>
            </a:r>
            <a:r>
              <a:rPr lang="ru-RU" sz="2000" b="1" i="0" dirty="0" err="1">
                <a:solidFill>
                  <a:srgbClr val="15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  <a:r>
              <a:rPr lang="ru-RU" sz="2000" b="1" i="0" dirty="0">
                <a:solidFill>
                  <a:srgbClr val="15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i="0" dirty="0">
                <a:solidFill>
                  <a:srgbClr val="15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000" i="0" dirty="0">
                <a:solidFill>
                  <a:srgbClr val="15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open-</a:t>
            </a:r>
            <a:r>
              <a:rPr lang="en-US" sz="2000" i="0" dirty="0" err="1">
                <a:solidFill>
                  <a:srgbClr val="15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sourse</a:t>
            </a:r>
            <a:r>
              <a:rPr lang="en-US" sz="2000" i="0" dirty="0">
                <a:solidFill>
                  <a:srgbClr val="15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F2F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BI-</a:t>
            </a:r>
            <a:r>
              <a:rPr lang="ru-RU" sz="2000" i="0" dirty="0">
                <a:solidFill>
                  <a:srgbClr val="2F2F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</a:t>
            </a:r>
            <a:r>
              <a:rPr lang="ru-RU" sz="2000" i="0" dirty="0">
                <a:solidFill>
                  <a:srgbClr val="15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(облачная версия)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463EA50-54FA-41C6-8875-3B35989816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42" r="18519"/>
          <a:stretch/>
        </p:blipFill>
        <p:spPr bwMode="auto">
          <a:xfrm>
            <a:off x="6489050" y="2307303"/>
            <a:ext cx="5132091" cy="3556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677310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632</Words>
  <Application>Microsoft Office PowerPoint</Application>
  <PresentationFormat>Широкоэкранный</PresentationFormat>
  <Paragraphs>71</Paragraphs>
  <Slides>22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Тема Office</vt:lpstr>
      <vt:lpstr>Система визуализации ключевых показателей бизнеса в сфере услуг на основе интеграции CRM-системы YCLIENTS и сервиса бизнес-аналитики Power BI</vt:lpstr>
      <vt:lpstr>Цель и задачи проекта </vt:lpstr>
      <vt:lpstr>CRM-система Yclients </vt:lpstr>
      <vt:lpstr>Фотостудия «Фотолайк»</vt:lpstr>
      <vt:lpstr>Текущий учёт данных компании</vt:lpstr>
      <vt:lpstr>Возникшие проблемы</vt:lpstr>
      <vt:lpstr>Презентация PowerPoint</vt:lpstr>
      <vt:lpstr>BI-система и дашборд</vt:lpstr>
      <vt:lpstr>BI - системы</vt:lpstr>
      <vt:lpstr>Презентация PowerPoint</vt:lpstr>
      <vt:lpstr>Интеграция (REST-API) для извлечения данных Yclients </vt:lpstr>
      <vt:lpstr>Презентация PowerPoint</vt:lpstr>
      <vt:lpstr>Презентация PowerPoint</vt:lpstr>
      <vt:lpstr>Разработанный дашборд в Power BI  </vt:lpstr>
      <vt:lpstr>Разработанный дашборд в Power BI  </vt:lpstr>
      <vt:lpstr>Разработанный дашборд в Superset  </vt:lpstr>
      <vt:lpstr>Разработанный дашборд в Superset  </vt:lpstr>
      <vt:lpstr>Инсайт 1 Возможности встроенной (ограниченной) аналитики YCLIENTS в сравнении с дашбордом (расширенная аналитика)</vt:lpstr>
      <vt:lpstr>Инсайт 2 Расчет общей выручки компании</vt:lpstr>
      <vt:lpstr>Инсайт 3 Расчет средней заполняемости филиалов</vt:lpstr>
      <vt:lpstr>Перспективы развития проекта </vt:lpstr>
      <vt:lpstr>Система визуализации ключевых показателей бизнеса в сфере услуг на основе интеграции CRM-системы YCLIENTS и сервиса бизнес-аналитики Power BI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Елизавета Кравченко</dc:creator>
  <cp:lastModifiedBy>Никита Енин</cp:lastModifiedBy>
  <cp:revision>71</cp:revision>
  <dcterms:created xsi:type="dcterms:W3CDTF">2024-04-22T07:38:46Z</dcterms:created>
  <dcterms:modified xsi:type="dcterms:W3CDTF">2024-05-24T08:15:26Z</dcterms:modified>
</cp:coreProperties>
</file>

<file path=docProps/thumbnail.jpeg>
</file>